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59"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8F33C85-600D-4F61-AD94-A93B9D418C62}" type="datetimeFigureOut">
              <a:rPr lang="en-US" smtClean="0"/>
              <a:t>5/28/2013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E8AAC2D-EE5A-4001-9BDD-AC8478BE15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F33C85-600D-4F61-AD94-A93B9D418C6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F33C85-600D-4F61-AD94-A93B9D418C6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F33C85-600D-4F61-AD94-A93B9D418C6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F33C85-600D-4F61-AD94-A93B9D418C62}" type="datetimeFigureOut">
              <a:rPr lang="en-US" smtClean="0"/>
              <a:t>5/28/2013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8AAC2D-EE5A-4001-9BDD-AC8478BE155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F33C85-600D-4F61-AD94-A93B9D418C62}"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F33C85-600D-4F61-AD94-A93B9D418C62}" type="datetimeFigureOut">
              <a:rPr lang="en-US" smtClean="0"/>
              <a:t>5/28/2013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F33C85-600D-4F61-AD94-A93B9D418C62}" type="datetimeFigureOut">
              <a:rPr lang="en-US" smtClean="0"/>
              <a:t>5/28/2013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33C85-600D-4F61-AD94-A93B9D418C62}" type="datetimeFigureOut">
              <a:rPr lang="en-US" smtClean="0"/>
              <a:t>5/28/2013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F33C85-600D-4F61-AD94-A93B9D418C62}"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8AAC2D-EE5A-4001-9BDD-AC8478BE15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F33C85-600D-4F61-AD94-A93B9D418C62}" type="datetimeFigureOut">
              <a:rPr lang="en-US" smtClean="0"/>
              <a:t>5/28/2013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E8AAC2D-EE5A-4001-9BDD-AC8478BE1555}"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8F33C85-600D-4F61-AD94-A93B9D418C62}" type="datetimeFigureOut">
              <a:rPr lang="en-US" smtClean="0"/>
              <a:t>5/28/2013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E8AAC2D-EE5A-4001-9BDD-AC8478BE1555}"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image" Target="../media/image5.gif"/><Relationship Id="rId7" Type="http://schemas.openxmlformats.org/officeDocument/2006/relationships/image" Target="../media/image9.gif"/><Relationship Id="rId2" Type="http://schemas.openxmlformats.org/officeDocument/2006/relationships/image" Target="../media/image4.gif"/><Relationship Id="rId1" Type="http://schemas.openxmlformats.org/officeDocument/2006/relationships/slideLayout" Target="../slideLayouts/slideLayout4.xml"/><Relationship Id="rId6" Type="http://schemas.openxmlformats.org/officeDocument/2006/relationships/image" Target="../media/image8.gif"/><Relationship Id="rId5" Type="http://schemas.openxmlformats.org/officeDocument/2006/relationships/image" Target="../media/image7.gif"/><Relationship Id="rId4" Type="http://schemas.openxmlformats.org/officeDocument/2006/relationships/image" Target="../media/image6.gif"/><Relationship Id="rId9" Type="http://schemas.openxmlformats.org/officeDocument/2006/relationships/image" Target="../media/image11.gif"/></Relationships>
</file>

<file path=ppt/slides/_rels/slide5.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image" Target="../media/image12.jpeg"/><Relationship Id="rId1" Type="http://schemas.openxmlformats.org/officeDocument/2006/relationships/slideLayout" Target="../slideLayouts/slideLayout4.xml"/><Relationship Id="rId4" Type="http://schemas.openxmlformats.org/officeDocument/2006/relationships/image" Target="../media/image14.gif"/></Relationships>
</file>

<file path=ppt/slides/_rels/slide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4.xml"/><Relationship Id="rId5" Type="http://schemas.openxmlformats.org/officeDocument/2006/relationships/image" Target="../media/image18.png"/><Relationship Id="rId4" Type="http://schemas.openxmlformats.org/officeDocument/2006/relationships/image" Target="../media/image17.png"/></Relationships>
</file>

<file path=ppt/slides/_rels/slide7.xml.rels><?xml version="1.0" encoding="UTF-8" standalone="yes"?>
<Relationships xmlns="http://schemas.openxmlformats.org/package/2006/relationships"><Relationship Id="rId2" Type="http://schemas.openxmlformats.org/officeDocument/2006/relationships/image" Target="../media/image19.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2: Trigonometry 	</a:t>
            </a:r>
            <a:endParaRPr lang="en-US" dirty="0"/>
          </a:p>
        </p:txBody>
      </p:sp>
      <p:sp>
        <p:nvSpPr>
          <p:cNvPr id="3" name="Subtitle 2"/>
          <p:cNvSpPr>
            <a:spLocks noGrp="1"/>
          </p:cNvSpPr>
          <p:nvPr>
            <p:ph type="subTitle" idx="1"/>
          </p:nvPr>
        </p:nvSpPr>
        <p:spPr/>
        <p:txBody>
          <a:bodyPr/>
          <a:lstStyle/>
          <a:p>
            <a:r>
              <a:rPr lang="en-US" dirty="0" smtClean="0"/>
              <a:t>Jeronimo Campos</a:t>
            </a:r>
          </a:p>
          <a:p>
            <a:r>
              <a:rPr lang="en-US" dirty="0" smtClean="0"/>
              <a:t>Period 1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4500" b="1" u="sng" dirty="0" smtClean="0"/>
              <a:t>Graphing Sine Function</a:t>
            </a:r>
            <a:r>
              <a:rPr lang="en-US" dirty="0" smtClean="0"/>
              <a:t>	</a:t>
            </a:r>
            <a:endParaRPr lang="en-US" dirty="0"/>
          </a:p>
        </p:txBody>
      </p:sp>
      <p:sp>
        <p:nvSpPr>
          <p:cNvPr id="6" name="Content Placeholder 5"/>
          <p:cNvSpPr>
            <a:spLocks noGrp="1"/>
          </p:cNvSpPr>
          <p:nvPr>
            <p:ph sz="half" idx="1"/>
          </p:nvPr>
        </p:nvSpPr>
        <p:spPr/>
        <p:txBody>
          <a:bodyPr>
            <a:normAutofit fontScale="70000" lnSpcReduction="20000"/>
          </a:bodyPr>
          <a:lstStyle/>
          <a:p>
            <a:r>
              <a:rPr lang="en-US" dirty="0" smtClean="0"/>
              <a:t>F(x)= sin x </a:t>
            </a:r>
          </a:p>
          <a:p>
            <a:r>
              <a:rPr lang="en-US" dirty="0" smtClean="0"/>
              <a:t>Domain: All </a:t>
            </a:r>
            <a:r>
              <a:rPr lang="en-US" dirty="0" err="1" smtClean="0"/>
              <a:t>reals</a:t>
            </a:r>
            <a:endParaRPr lang="en-US" dirty="0" smtClean="0"/>
          </a:p>
          <a:p>
            <a:r>
              <a:rPr lang="en-US" dirty="0" smtClean="0"/>
              <a:t>Range: [-1,1] </a:t>
            </a:r>
          </a:p>
          <a:p>
            <a:r>
              <a:rPr lang="en-US" dirty="0" smtClean="0"/>
              <a:t>Continuous </a:t>
            </a:r>
          </a:p>
          <a:p>
            <a:r>
              <a:rPr lang="en-US" dirty="0" smtClean="0"/>
              <a:t>Alternately increasing and decreasing in periodic waves</a:t>
            </a:r>
          </a:p>
          <a:p>
            <a:r>
              <a:rPr lang="en-US" dirty="0" smtClean="0"/>
              <a:t>Symmetric w/ respect to the origin</a:t>
            </a:r>
          </a:p>
          <a:p>
            <a:r>
              <a:rPr lang="en-US" dirty="0" smtClean="0"/>
              <a:t>Bounded </a:t>
            </a:r>
          </a:p>
          <a:p>
            <a:r>
              <a:rPr lang="en-US" dirty="0" smtClean="0"/>
              <a:t>Absolute maximum 1</a:t>
            </a:r>
          </a:p>
          <a:p>
            <a:r>
              <a:rPr lang="en-US" dirty="0" smtClean="0"/>
              <a:t>Absolute minimum -1 </a:t>
            </a:r>
          </a:p>
          <a:p>
            <a:r>
              <a:rPr lang="en-US" dirty="0" smtClean="0"/>
              <a:t>No horizontal asymptotes  </a:t>
            </a:r>
          </a:p>
          <a:p>
            <a:r>
              <a:rPr lang="en-US" dirty="0" smtClean="0"/>
              <a:t>No vertical asymptotes </a:t>
            </a:r>
          </a:p>
          <a:p>
            <a:r>
              <a:rPr lang="en-US" dirty="0" smtClean="0"/>
              <a:t>End behavior: don’t exist </a:t>
            </a:r>
          </a:p>
          <a:p>
            <a:pPr>
              <a:buNone/>
            </a:pPr>
            <a:r>
              <a:rPr lang="en-US" dirty="0" smtClean="0"/>
              <a:t>                            </a:t>
            </a:r>
            <a:r>
              <a:rPr lang="en-US" dirty="0" err="1" smtClean="0"/>
              <a:t>lim</a:t>
            </a:r>
            <a:r>
              <a:rPr lang="en-US" dirty="0" smtClean="0"/>
              <a:t> sin x </a:t>
            </a:r>
            <a:r>
              <a:rPr lang="en-US" dirty="0" smtClean="0"/>
              <a:t> </a:t>
            </a:r>
            <a:r>
              <a:rPr lang="en-US" dirty="0" smtClean="0"/>
              <a:t>and </a:t>
            </a:r>
            <a:r>
              <a:rPr lang="en-US" dirty="0" err="1" smtClean="0"/>
              <a:t>lim</a:t>
            </a:r>
            <a:r>
              <a:rPr lang="en-US" dirty="0" smtClean="0"/>
              <a:t> sin x</a:t>
            </a:r>
          </a:p>
          <a:p>
            <a:pPr>
              <a:buNone/>
            </a:pPr>
            <a:r>
              <a:rPr lang="en-US" dirty="0" smtClean="0"/>
              <a:t>		            x</a:t>
            </a:r>
            <a:r>
              <a:rPr lang="en-US" dirty="0" smtClean="0">
                <a:sym typeface="Wingdings" pitchFamily="2" charset="2"/>
              </a:rPr>
              <a:t>-</a:t>
            </a:r>
            <a:r>
              <a:rPr lang="en-US" dirty="0" smtClean="0">
                <a:latin typeface="Bodoni MT Condensed"/>
                <a:sym typeface="Wingdings" pitchFamily="2" charset="2"/>
              </a:rPr>
              <a:t>∞                  </a:t>
            </a:r>
            <a:r>
              <a:rPr lang="en-US" dirty="0" smtClean="0"/>
              <a:t> </a:t>
            </a:r>
            <a:r>
              <a:rPr lang="en-US" dirty="0" smtClean="0"/>
              <a:t>x</a:t>
            </a:r>
            <a:r>
              <a:rPr lang="en-US" dirty="0" smtClean="0">
                <a:sym typeface="Wingdings" pitchFamily="2" charset="2"/>
              </a:rPr>
              <a:t></a:t>
            </a:r>
            <a:r>
              <a:rPr lang="en-US" dirty="0" smtClean="0">
                <a:latin typeface="Bodoni MT Condensed"/>
                <a:sym typeface="Wingdings" pitchFamily="2" charset="2"/>
              </a:rPr>
              <a:t>∞</a:t>
            </a:r>
            <a:endParaRPr lang="en-US" dirty="0" smtClean="0"/>
          </a:p>
        </p:txBody>
      </p:sp>
      <p:pic>
        <p:nvPicPr>
          <p:cNvPr id="8" name="Content Placeholder 7" descr="graph_sine.gif"/>
          <p:cNvPicPr>
            <a:picLocks noGrp="1" noChangeAspect="1"/>
          </p:cNvPicPr>
          <p:nvPr>
            <p:ph sz="half" idx="2"/>
          </p:nvPr>
        </p:nvPicPr>
        <p:blipFill>
          <a:blip r:embed="rId2" cstate="print"/>
          <a:stretch>
            <a:fillRect/>
          </a:stretch>
        </p:blipFill>
        <p:spPr>
          <a:xfrm>
            <a:off x="4572000" y="1981200"/>
            <a:ext cx="3916728" cy="2140286"/>
          </a:xfrm>
        </p:spPr>
      </p:pic>
      <p:sp>
        <p:nvSpPr>
          <p:cNvPr id="9" name="TextBox 8"/>
          <p:cNvSpPr txBox="1"/>
          <p:nvPr/>
        </p:nvSpPr>
        <p:spPr>
          <a:xfrm>
            <a:off x="4419600" y="4495800"/>
            <a:ext cx="4572000" cy="2031325"/>
          </a:xfrm>
          <a:prstGeom prst="rect">
            <a:avLst/>
          </a:prstGeom>
          <a:noFill/>
        </p:spPr>
        <p:txBody>
          <a:bodyPr wrap="square" rtlCol="0">
            <a:spAutoFit/>
          </a:bodyPr>
          <a:lstStyle/>
          <a:p>
            <a:r>
              <a:rPr lang="en-US" dirty="0" smtClean="0"/>
              <a:t>The sine function has this up-down curve that occurs every 2</a:t>
            </a:r>
            <a:r>
              <a:rPr lang="el-GR" dirty="0" smtClean="0"/>
              <a:t>π</a:t>
            </a:r>
            <a:r>
              <a:rPr lang="en-US" dirty="0" smtClean="0"/>
              <a:t> or 360 degrees. It starts in the origin which is (0,0) then it goes up to 1 which is at </a:t>
            </a:r>
            <a:r>
              <a:rPr lang="el-GR" dirty="0" smtClean="0"/>
              <a:t>π</a:t>
            </a:r>
            <a:r>
              <a:rPr lang="en-US" dirty="0" smtClean="0"/>
              <a:t>/2. After it goes down to </a:t>
            </a:r>
            <a:r>
              <a:rPr lang="el-GR" dirty="0" smtClean="0"/>
              <a:t>π</a:t>
            </a:r>
            <a:r>
              <a:rPr lang="en-US" dirty="0" smtClean="0"/>
              <a:t> then down to 3</a:t>
            </a:r>
            <a:r>
              <a:rPr lang="el-GR" dirty="0" smtClean="0"/>
              <a:t>π</a:t>
            </a:r>
            <a:r>
              <a:rPr lang="en-US" dirty="0" smtClean="0"/>
              <a:t>/2 and 2</a:t>
            </a:r>
            <a:r>
              <a:rPr lang="el-GR" dirty="0" smtClean="0"/>
              <a:t>π</a:t>
            </a:r>
            <a:r>
              <a:rPr lang="en-US" dirty="0" smtClean="0"/>
              <a:t>. The highest it goes is 1 and lowest is -1 because that’s the range of the sine wave graph.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500" b="1" u="sng" dirty="0" smtClean="0"/>
              <a:t>Graphing Cosine Function </a:t>
            </a:r>
          </a:p>
        </p:txBody>
      </p:sp>
      <p:sp>
        <p:nvSpPr>
          <p:cNvPr id="3" name="Content Placeholder 2"/>
          <p:cNvSpPr>
            <a:spLocks noGrp="1"/>
          </p:cNvSpPr>
          <p:nvPr>
            <p:ph sz="half" idx="1"/>
          </p:nvPr>
        </p:nvSpPr>
        <p:spPr/>
        <p:txBody>
          <a:bodyPr>
            <a:normAutofit fontScale="70000" lnSpcReduction="20000"/>
          </a:bodyPr>
          <a:lstStyle/>
          <a:p>
            <a:r>
              <a:rPr lang="en-US" dirty="0" smtClean="0"/>
              <a:t>F(x)= sin x </a:t>
            </a:r>
          </a:p>
          <a:p>
            <a:r>
              <a:rPr lang="en-US" dirty="0" smtClean="0"/>
              <a:t>Domain: All </a:t>
            </a:r>
            <a:r>
              <a:rPr lang="en-US" dirty="0" err="1" smtClean="0"/>
              <a:t>reals</a:t>
            </a:r>
            <a:endParaRPr lang="en-US" dirty="0" smtClean="0"/>
          </a:p>
          <a:p>
            <a:r>
              <a:rPr lang="en-US" dirty="0" smtClean="0"/>
              <a:t>Range: [-1,1] </a:t>
            </a:r>
          </a:p>
          <a:p>
            <a:r>
              <a:rPr lang="en-US" dirty="0" smtClean="0"/>
              <a:t>Continuous </a:t>
            </a:r>
          </a:p>
          <a:p>
            <a:r>
              <a:rPr lang="en-US" dirty="0" smtClean="0"/>
              <a:t>Alternately increasing and decreasing in periodic waves</a:t>
            </a:r>
          </a:p>
          <a:p>
            <a:r>
              <a:rPr lang="en-US" dirty="0" smtClean="0"/>
              <a:t>Symmetric w/ respect to </a:t>
            </a:r>
            <a:r>
              <a:rPr lang="en-US" dirty="0" smtClean="0"/>
              <a:t>y axis (even) </a:t>
            </a:r>
            <a:endParaRPr lang="en-US" dirty="0" smtClean="0"/>
          </a:p>
          <a:p>
            <a:r>
              <a:rPr lang="en-US" dirty="0" smtClean="0"/>
              <a:t>Bounded </a:t>
            </a:r>
          </a:p>
          <a:p>
            <a:r>
              <a:rPr lang="en-US" dirty="0" smtClean="0"/>
              <a:t>Absolute maximum 1</a:t>
            </a:r>
          </a:p>
          <a:p>
            <a:r>
              <a:rPr lang="en-US" dirty="0" smtClean="0"/>
              <a:t>Absolute minimum -1 </a:t>
            </a:r>
          </a:p>
          <a:p>
            <a:r>
              <a:rPr lang="en-US" dirty="0" smtClean="0"/>
              <a:t>No horizontal asymptotes  </a:t>
            </a:r>
          </a:p>
          <a:p>
            <a:r>
              <a:rPr lang="en-US" dirty="0" smtClean="0"/>
              <a:t>No vertical asymptotes </a:t>
            </a:r>
          </a:p>
          <a:p>
            <a:r>
              <a:rPr lang="en-US" dirty="0" smtClean="0"/>
              <a:t>End behavior: don’t exist </a:t>
            </a:r>
          </a:p>
          <a:p>
            <a:pPr>
              <a:buNone/>
            </a:pPr>
            <a:r>
              <a:rPr lang="en-US" dirty="0" smtClean="0"/>
              <a:t>                            </a:t>
            </a:r>
            <a:r>
              <a:rPr lang="en-US" dirty="0" err="1" smtClean="0"/>
              <a:t>lim</a:t>
            </a:r>
            <a:r>
              <a:rPr lang="en-US" dirty="0" smtClean="0"/>
              <a:t> </a:t>
            </a:r>
            <a:r>
              <a:rPr lang="en-US" dirty="0" err="1" smtClean="0"/>
              <a:t>cos</a:t>
            </a:r>
            <a:r>
              <a:rPr lang="en-US" dirty="0" smtClean="0"/>
              <a:t> x  </a:t>
            </a:r>
            <a:r>
              <a:rPr lang="en-US" dirty="0" smtClean="0"/>
              <a:t>and </a:t>
            </a:r>
            <a:r>
              <a:rPr lang="en-US" dirty="0" err="1" smtClean="0"/>
              <a:t>lim</a:t>
            </a:r>
            <a:r>
              <a:rPr lang="en-US" dirty="0" smtClean="0"/>
              <a:t> </a:t>
            </a:r>
            <a:r>
              <a:rPr lang="en-US" dirty="0" err="1" smtClean="0"/>
              <a:t>cos</a:t>
            </a:r>
            <a:r>
              <a:rPr lang="en-US" dirty="0" smtClean="0"/>
              <a:t> x</a:t>
            </a:r>
            <a:endParaRPr lang="en-US" dirty="0" smtClean="0"/>
          </a:p>
          <a:p>
            <a:pPr>
              <a:buNone/>
            </a:pPr>
            <a:r>
              <a:rPr lang="en-US" dirty="0" smtClean="0"/>
              <a:t>		            x</a:t>
            </a:r>
            <a:r>
              <a:rPr lang="en-US" dirty="0" smtClean="0">
                <a:sym typeface="Wingdings" pitchFamily="2" charset="2"/>
              </a:rPr>
              <a:t>-</a:t>
            </a:r>
            <a:r>
              <a:rPr lang="en-US" dirty="0" smtClean="0">
                <a:latin typeface="Bodoni MT Condensed"/>
                <a:sym typeface="Wingdings" pitchFamily="2" charset="2"/>
              </a:rPr>
              <a:t>∞                  </a:t>
            </a:r>
            <a:r>
              <a:rPr lang="en-US" dirty="0" smtClean="0"/>
              <a:t> x</a:t>
            </a:r>
            <a:r>
              <a:rPr lang="en-US" dirty="0" smtClean="0">
                <a:sym typeface="Wingdings" pitchFamily="2" charset="2"/>
              </a:rPr>
              <a:t></a:t>
            </a:r>
            <a:r>
              <a:rPr lang="en-US" dirty="0" smtClean="0">
                <a:latin typeface="Bodoni MT Condensed"/>
                <a:sym typeface="Wingdings" pitchFamily="2" charset="2"/>
              </a:rPr>
              <a:t>∞</a:t>
            </a:r>
            <a:endParaRPr lang="en-US" dirty="0" smtClean="0"/>
          </a:p>
          <a:p>
            <a:endParaRPr lang="en-US" dirty="0"/>
          </a:p>
        </p:txBody>
      </p:sp>
      <p:pic>
        <p:nvPicPr>
          <p:cNvPr id="5" name="Content Placeholder 4" descr="graph_cosine.gif"/>
          <p:cNvPicPr>
            <a:picLocks noGrp="1" noChangeAspect="1"/>
          </p:cNvPicPr>
          <p:nvPr>
            <p:ph sz="half" idx="2"/>
          </p:nvPr>
        </p:nvPicPr>
        <p:blipFill>
          <a:blip r:embed="rId2" cstate="print"/>
          <a:stretch>
            <a:fillRect/>
          </a:stretch>
        </p:blipFill>
        <p:spPr>
          <a:xfrm>
            <a:off x="4572000" y="2057400"/>
            <a:ext cx="3978275" cy="2133600"/>
          </a:xfrm>
        </p:spPr>
      </p:pic>
      <p:sp>
        <p:nvSpPr>
          <p:cNvPr id="7" name="TextBox 6"/>
          <p:cNvSpPr txBox="1"/>
          <p:nvPr/>
        </p:nvSpPr>
        <p:spPr>
          <a:xfrm>
            <a:off x="4419600" y="4267200"/>
            <a:ext cx="4419600" cy="2308324"/>
          </a:xfrm>
          <a:prstGeom prst="rect">
            <a:avLst/>
          </a:prstGeom>
          <a:noFill/>
        </p:spPr>
        <p:txBody>
          <a:bodyPr wrap="square" rtlCol="0">
            <a:spAutoFit/>
          </a:bodyPr>
          <a:lstStyle/>
          <a:p>
            <a:r>
              <a:rPr lang="en-US" dirty="0" smtClean="0"/>
              <a:t>The cosine function it has an up-down curve just like the sine wave.  Like the sine wave, cosine starts at 1 and goes all the way down to one when it hits </a:t>
            </a:r>
            <a:r>
              <a:rPr lang="el-GR" dirty="0" smtClean="0"/>
              <a:t>π</a:t>
            </a:r>
            <a:r>
              <a:rPr lang="en-US" dirty="0" smtClean="0"/>
              <a:t>. Then it goes all the way to its starts point which in this case 1. The cycle keeps repeating. The highest point for cosine is the same as the sine wave which is 1 and lowest is -1.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u="sng" dirty="0" smtClean="0"/>
              <a:t>Examples of Sine and Cosine Graphs</a:t>
            </a:r>
          </a:p>
        </p:txBody>
      </p:sp>
      <p:sp>
        <p:nvSpPr>
          <p:cNvPr id="3" name="Content Placeholder 2"/>
          <p:cNvSpPr>
            <a:spLocks noGrp="1"/>
          </p:cNvSpPr>
          <p:nvPr>
            <p:ph sz="half" idx="1"/>
          </p:nvPr>
        </p:nvSpPr>
        <p:spPr/>
        <p:txBody>
          <a:bodyPr/>
          <a:lstStyle/>
          <a:p>
            <a:r>
              <a:rPr lang="en-US" dirty="0" smtClean="0"/>
              <a:t>Sine: </a:t>
            </a:r>
            <a:endParaRPr lang="en-US" dirty="0"/>
          </a:p>
        </p:txBody>
      </p:sp>
      <p:sp>
        <p:nvSpPr>
          <p:cNvPr id="4" name="Content Placeholder 3"/>
          <p:cNvSpPr>
            <a:spLocks noGrp="1"/>
          </p:cNvSpPr>
          <p:nvPr>
            <p:ph sz="half" idx="2"/>
          </p:nvPr>
        </p:nvSpPr>
        <p:spPr/>
        <p:txBody>
          <a:bodyPr/>
          <a:lstStyle/>
          <a:p>
            <a:r>
              <a:rPr lang="en-US" dirty="0" smtClean="0"/>
              <a:t>Cosine: </a:t>
            </a:r>
            <a:endParaRPr lang="en-US" dirty="0"/>
          </a:p>
        </p:txBody>
      </p:sp>
      <p:pic>
        <p:nvPicPr>
          <p:cNvPr id="17410" name="Picture 2" descr="http://www.regentsprep.org/Regents/math/algtrig/ATT7/sinuso23.gif"/>
          <p:cNvPicPr>
            <a:picLocks noChangeAspect="1" noChangeArrowheads="1"/>
          </p:cNvPicPr>
          <p:nvPr/>
        </p:nvPicPr>
        <p:blipFill>
          <a:blip r:embed="rId2" cstate="print"/>
          <a:srcRect/>
          <a:stretch>
            <a:fillRect/>
          </a:stretch>
        </p:blipFill>
        <p:spPr bwMode="auto">
          <a:xfrm>
            <a:off x="761999" y="2362200"/>
            <a:ext cx="2777061" cy="609600"/>
          </a:xfrm>
          <a:prstGeom prst="rect">
            <a:avLst/>
          </a:prstGeom>
          <a:noFill/>
        </p:spPr>
      </p:pic>
      <p:pic>
        <p:nvPicPr>
          <p:cNvPr id="17412" name="Picture 4" descr="http://www.regentsprep.org/Regents/math/algtrig/ATT7/sinuso24.gif"/>
          <p:cNvPicPr>
            <a:picLocks noChangeAspect="1" noChangeArrowheads="1"/>
          </p:cNvPicPr>
          <p:nvPr/>
        </p:nvPicPr>
        <p:blipFill>
          <a:blip r:embed="rId3" cstate="print"/>
          <a:srcRect/>
          <a:stretch>
            <a:fillRect/>
          </a:stretch>
        </p:blipFill>
        <p:spPr bwMode="auto">
          <a:xfrm>
            <a:off x="762000" y="2895600"/>
            <a:ext cx="3090925" cy="762000"/>
          </a:xfrm>
          <a:prstGeom prst="rect">
            <a:avLst/>
          </a:prstGeom>
          <a:noFill/>
        </p:spPr>
      </p:pic>
      <p:pic>
        <p:nvPicPr>
          <p:cNvPr id="17416" name="Picture 8" descr="http://www.regentsprep.org/Regents/math/algtrig/ATT7/sinuso26.gif"/>
          <p:cNvPicPr>
            <a:picLocks noChangeAspect="1" noChangeArrowheads="1"/>
          </p:cNvPicPr>
          <p:nvPr/>
        </p:nvPicPr>
        <p:blipFill>
          <a:blip r:embed="rId4" cstate="print"/>
          <a:srcRect/>
          <a:stretch>
            <a:fillRect/>
          </a:stretch>
        </p:blipFill>
        <p:spPr bwMode="auto">
          <a:xfrm>
            <a:off x="762000" y="4191000"/>
            <a:ext cx="3345413" cy="2514600"/>
          </a:xfrm>
          <a:prstGeom prst="rect">
            <a:avLst/>
          </a:prstGeom>
          <a:noFill/>
        </p:spPr>
      </p:pic>
      <p:pic>
        <p:nvPicPr>
          <p:cNvPr id="17418" name="Picture 10" descr="http://www.regentsprep.org/Regents/math/algtrig/ATT7/sinuso28.gif"/>
          <p:cNvPicPr>
            <a:picLocks noChangeAspect="1" noChangeArrowheads="1"/>
          </p:cNvPicPr>
          <p:nvPr/>
        </p:nvPicPr>
        <p:blipFill>
          <a:blip r:embed="rId5" cstate="print"/>
          <a:srcRect/>
          <a:stretch>
            <a:fillRect/>
          </a:stretch>
        </p:blipFill>
        <p:spPr bwMode="auto">
          <a:xfrm>
            <a:off x="5029200" y="2286000"/>
            <a:ext cx="3513660" cy="762000"/>
          </a:xfrm>
          <a:prstGeom prst="rect">
            <a:avLst/>
          </a:prstGeom>
          <a:noFill/>
        </p:spPr>
      </p:pic>
      <p:pic>
        <p:nvPicPr>
          <p:cNvPr id="17420" name="Picture 12" descr="http://www.regentsprep.org/Regents/math/algtrig/ATT7/sinuso29.gif"/>
          <p:cNvPicPr>
            <a:picLocks noChangeAspect="1" noChangeArrowheads="1"/>
          </p:cNvPicPr>
          <p:nvPr/>
        </p:nvPicPr>
        <p:blipFill>
          <a:blip r:embed="rId6" cstate="print"/>
          <a:srcRect/>
          <a:stretch>
            <a:fillRect/>
          </a:stretch>
        </p:blipFill>
        <p:spPr bwMode="auto">
          <a:xfrm>
            <a:off x="4876800" y="3124200"/>
            <a:ext cx="3435434" cy="838200"/>
          </a:xfrm>
          <a:prstGeom prst="rect">
            <a:avLst/>
          </a:prstGeom>
          <a:noFill/>
        </p:spPr>
      </p:pic>
      <p:pic>
        <p:nvPicPr>
          <p:cNvPr id="17422" name="Picture 14" descr="http://www.regentsprep.org/Regents/math/algtrig/ATT7/sinuso30.gif"/>
          <p:cNvPicPr>
            <a:picLocks noChangeAspect="1" noChangeArrowheads="1"/>
          </p:cNvPicPr>
          <p:nvPr/>
        </p:nvPicPr>
        <p:blipFill>
          <a:blip r:embed="rId7" cstate="print"/>
          <a:srcRect/>
          <a:stretch>
            <a:fillRect/>
          </a:stretch>
        </p:blipFill>
        <p:spPr bwMode="auto">
          <a:xfrm>
            <a:off x="4876800" y="3657600"/>
            <a:ext cx="3795882" cy="762000"/>
          </a:xfrm>
          <a:prstGeom prst="rect">
            <a:avLst/>
          </a:prstGeom>
          <a:noFill/>
        </p:spPr>
      </p:pic>
      <p:pic>
        <p:nvPicPr>
          <p:cNvPr id="17424" name="Picture 16" descr="http://www.regentsprep.org/Regents/math/algtrig/ATT7/sinuso27.gif"/>
          <p:cNvPicPr>
            <a:picLocks noChangeAspect="1" noChangeArrowheads="1"/>
          </p:cNvPicPr>
          <p:nvPr/>
        </p:nvPicPr>
        <p:blipFill>
          <a:blip r:embed="rId8" cstate="print"/>
          <a:srcRect/>
          <a:stretch>
            <a:fillRect/>
          </a:stretch>
        </p:blipFill>
        <p:spPr bwMode="auto">
          <a:xfrm>
            <a:off x="4724400" y="4191000"/>
            <a:ext cx="3276600" cy="2462876"/>
          </a:xfrm>
          <a:prstGeom prst="rect">
            <a:avLst/>
          </a:prstGeom>
          <a:noFill/>
        </p:spPr>
      </p:pic>
      <p:pic>
        <p:nvPicPr>
          <p:cNvPr id="17414" name="Picture 6" descr="http://www.regentsprep.org/Regents/math/algtrig/ATT7/sinuso25.gif"/>
          <p:cNvPicPr>
            <a:picLocks noChangeAspect="1" noChangeArrowheads="1"/>
          </p:cNvPicPr>
          <p:nvPr/>
        </p:nvPicPr>
        <p:blipFill>
          <a:blip r:embed="rId9" cstate="print"/>
          <a:srcRect/>
          <a:stretch>
            <a:fillRect/>
          </a:stretch>
        </p:blipFill>
        <p:spPr bwMode="auto">
          <a:xfrm>
            <a:off x="762000" y="3581400"/>
            <a:ext cx="3378193" cy="6858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533400" y="4648200"/>
            <a:ext cx="3886200" cy="2031325"/>
          </a:xfrm>
          <a:prstGeom prst="rect">
            <a:avLst/>
          </a:prstGeom>
          <a:noFill/>
        </p:spPr>
        <p:txBody>
          <a:bodyPr wrap="square" rtlCol="0">
            <a:spAutoFit/>
          </a:bodyPr>
          <a:lstStyle/>
          <a:p>
            <a:r>
              <a:rPr lang="en-US" dirty="0" smtClean="0"/>
              <a:t>The amplitude is the height. The period of a wave is calculated by </a:t>
            </a:r>
            <a:r>
              <a:rPr lang="en-US" dirty="0"/>
              <a:t>2</a:t>
            </a:r>
            <a:r>
              <a:rPr lang="el-GR" dirty="0"/>
              <a:t>π</a:t>
            </a:r>
            <a:r>
              <a:rPr lang="en-US" dirty="0"/>
              <a:t>/|b</a:t>
            </a:r>
            <a:r>
              <a:rPr lang="en-US" dirty="0" smtClean="0"/>
              <a:t>|. The period is when the wave completes one whole cycle. The frequency is just the reciprocal of a period. The frequency is how fast it’s going.  </a:t>
            </a:r>
            <a:endParaRPr lang="en-US" dirty="0"/>
          </a:p>
        </p:txBody>
      </p:sp>
      <p:sp>
        <p:nvSpPr>
          <p:cNvPr id="2" name="Title 1"/>
          <p:cNvSpPr>
            <a:spLocks noGrp="1"/>
          </p:cNvSpPr>
          <p:nvPr>
            <p:ph type="title"/>
          </p:nvPr>
        </p:nvSpPr>
        <p:spPr/>
        <p:txBody>
          <a:bodyPr>
            <a:normAutofit fontScale="90000"/>
          </a:bodyPr>
          <a:lstStyle/>
          <a:p>
            <a:r>
              <a:rPr lang="en-US" b="1" u="sng" dirty="0" smtClean="0"/>
              <a:t>Properties: </a:t>
            </a:r>
            <a:r>
              <a:rPr lang="en-US" b="1" u="sng" dirty="0" smtClean="0"/>
              <a:t>Amplitude</a:t>
            </a:r>
            <a:r>
              <a:rPr lang="en-US" b="1" u="sng" dirty="0" smtClean="0"/>
              <a:t>, </a:t>
            </a:r>
            <a:r>
              <a:rPr lang="en-US" b="1" u="sng" dirty="0" smtClean="0"/>
              <a:t>Frequency</a:t>
            </a:r>
            <a:r>
              <a:rPr lang="en-US" b="1" u="sng" dirty="0" smtClean="0"/>
              <a:t>, P</a:t>
            </a:r>
            <a:r>
              <a:rPr lang="en-US" b="1" u="sng" dirty="0" smtClean="0"/>
              <a:t>eriod </a:t>
            </a:r>
            <a:r>
              <a:rPr lang="en-US" b="1" u="sng" dirty="0" smtClean="0"/>
              <a:t>and </a:t>
            </a:r>
            <a:r>
              <a:rPr lang="en-US" b="1" u="sng" dirty="0" smtClean="0"/>
              <a:t>Phase Shift</a:t>
            </a:r>
            <a:endParaRPr lang="en-US" dirty="0"/>
          </a:p>
        </p:txBody>
      </p:sp>
      <p:sp>
        <p:nvSpPr>
          <p:cNvPr id="3" name="Content Placeholder 2"/>
          <p:cNvSpPr>
            <a:spLocks noGrp="1"/>
          </p:cNvSpPr>
          <p:nvPr>
            <p:ph sz="half" idx="1"/>
          </p:nvPr>
        </p:nvSpPr>
        <p:spPr>
          <a:xfrm>
            <a:off x="457200" y="1828800"/>
            <a:ext cx="4038600" cy="2880515"/>
          </a:xfrm>
        </p:spPr>
        <p:txBody>
          <a:bodyPr/>
          <a:lstStyle/>
          <a:p>
            <a:r>
              <a:rPr lang="en-US" sz="1800" dirty="0" smtClean="0"/>
              <a:t>Amplitude= |a| </a:t>
            </a:r>
          </a:p>
          <a:p>
            <a:r>
              <a:rPr lang="en-US" sz="1800" dirty="0" smtClean="0"/>
              <a:t>Period= 2</a:t>
            </a:r>
            <a:r>
              <a:rPr lang="el-GR" sz="1800" dirty="0" smtClean="0"/>
              <a:t>π</a:t>
            </a:r>
            <a:r>
              <a:rPr lang="en-US" sz="1800" dirty="0" smtClean="0"/>
              <a:t>/|b| </a:t>
            </a:r>
          </a:p>
          <a:p>
            <a:r>
              <a:rPr lang="en-US" sz="1800" dirty="0" smtClean="0"/>
              <a:t>Frequency= |b|/2</a:t>
            </a:r>
            <a:r>
              <a:rPr lang="el-GR" sz="1800" dirty="0" smtClean="0"/>
              <a:t>π</a:t>
            </a:r>
            <a:endParaRPr lang="en-US" sz="1800" dirty="0" smtClean="0"/>
          </a:p>
          <a:p>
            <a:pPr>
              <a:buNone/>
            </a:pPr>
            <a:r>
              <a:rPr lang="en-US" sz="1800" dirty="0" smtClean="0"/>
              <a:t>    </a:t>
            </a:r>
            <a:r>
              <a:rPr lang="en-US" sz="1800" dirty="0" smtClean="0"/>
              <a:t> When </a:t>
            </a:r>
            <a:r>
              <a:rPr lang="en-US" sz="1800" dirty="0" smtClean="0"/>
              <a:t>compared to graphs of y=a sin </a:t>
            </a:r>
            <a:r>
              <a:rPr lang="en-US" sz="1800" dirty="0" err="1" smtClean="0"/>
              <a:t>bx</a:t>
            </a:r>
            <a:r>
              <a:rPr lang="en-US" sz="1800" dirty="0" smtClean="0"/>
              <a:t> and y=a </a:t>
            </a:r>
            <a:r>
              <a:rPr lang="en-US" sz="1800" dirty="0" err="1" smtClean="0"/>
              <a:t>cos</a:t>
            </a:r>
            <a:r>
              <a:rPr lang="en-US" sz="1800" dirty="0" smtClean="0"/>
              <a:t> </a:t>
            </a:r>
            <a:r>
              <a:rPr lang="en-US" sz="1800" dirty="0" err="1" smtClean="0"/>
              <a:t>bx</a:t>
            </a:r>
            <a:r>
              <a:rPr lang="en-US" sz="1800" dirty="0" smtClean="0"/>
              <a:t>, </a:t>
            </a:r>
            <a:r>
              <a:rPr lang="en-US" sz="1800" dirty="0" err="1" smtClean="0"/>
              <a:t>rspectively</a:t>
            </a:r>
            <a:r>
              <a:rPr lang="en-US" sz="1800" dirty="0" smtClean="0"/>
              <a:t>, they also have the following characteristics: </a:t>
            </a:r>
            <a:endParaRPr lang="en-US" sz="1800" dirty="0" smtClean="0"/>
          </a:p>
          <a:p>
            <a:r>
              <a:rPr lang="en-US" sz="1800" dirty="0" smtClean="0"/>
              <a:t>a phase shift of h;</a:t>
            </a:r>
          </a:p>
          <a:p>
            <a:r>
              <a:rPr lang="en-US" sz="1800" dirty="0" smtClean="0"/>
              <a:t>a vertical translation of k </a:t>
            </a:r>
            <a:endParaRPr lang="en-US" sz="1800" dirty="0" smtClean="0"/>
          </a:p>
        </p:txBody>
      </p:sp>
      <p:pic>
        <p:nvPicPr>
          <p:cNvPr id="1026" name="Picture 2" descr="http://t3.gstatic.com/images?q=tbn:ANd9GcQA4zVPD1wwmOoZpkj7PvEzhb4EZfSRKMzuPswTSZd3slM95Qrc"/>
          <p:cNvPicPr>
            <a:picLocks noChangeAspect="1" noChangeArrowheads="1"/>
          </p:cNvPicPr>
          <p:nvPr/>
        </p:nvPicPr>
        <p:blipFill>
          <a:blip r:embed="rId2" cstate="print"/>
          <a:srcRect/>
          <a:stretch>
            <a:fillRect/>
          </a:stretch>
        </p:blipFill>
        <p:spPr bwMode="auto">
          <a:xfrm>
            <a:off x="5105400" y="1828800"/>
            <a:ext cx="2809875" cy="1628776"/>
          </a:xfrm>
          <a:prstGeom prst="rect">
            <a:avLst/>
          </a:prstGeom>
          <a:noFill/>
        </p:spPr>
      </p:pic>
      <p:pic>
        <p:nvPicPr>
          <p:cNvPr id="1028" name="Picture 4" descr="Frequency"/>
          <p:cNvPicPr>
            <a:picLocks noChangeAspect="1" noChangeArrowheads="1"/>
          </p:cNvPicPr>
          <p:nvPr/>
        </p:nvPicPr>
        <p:blipFill>
          <a:blip r:embed="rId3" cstate="print"/>
          <a:srcRect/>
          <a:stretch>
            <a:fillRect/>
          </a:stretch>
        </p:blipFill>
        <p:spPr bwMode="auto">
          <a:xfrm>
            <a:off x="5029200" y="3505200"/>
            <a:ext cx="2583180" cy="1143000"/>
          </a:xfrm>
          <a:prstGeom prst="rect">
            <a:avLst/>
          </a:prstGeom>
          <a:noFill/>
        </p:spPr>
      </p:pic>
      <p:pic>
        <p:nvPicPr>
          <p:cNvPr id="1030" name="Picture 6" descr="http://www.mathsisfun.com/algebra/images/sine-cosine-graph.gif"/>
          <p:cNvPicPr>
            <a:picLocks noChangeAspect="1" noChangeArrowheads="1"/>
          </p:cNvPicPr>
          <p:nvPr/>
        </p:nvPicPr>
        <p:blipFill>
          <a:blip r:embed="rId4" cstate="print"/>
          <a:srcRect/>
          <a:stretch>
            <a:fillRect/>
          </a:stretch>
        </p:blipFill>
        <p:spPr bwMode="auto">
          <a:xfrm>
            <a:off x="4724400" y="4800600"/>
            <a:ext cx="3752850" cy="1790701"/>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normAutofit/>
          </a:bodyPr>
          <a:lstStyle/>
          <a:p>
            <a:r>
              <a:rPr lang="en-US" sz="4500" b="1" u="sng" dirty="0" smtClean="0"/>
              <a:t>Inverse of Trigonometric Functions</a:t>
            </a:r>
          </a:p>
        </p:txBody>
      </p:sp>
      <p:sp>
        <p:nvSpPr>
          <p:cNvPr id="3" name="Content Placeholder 2"/>
          <p:cNvSpPr>
            <a:spLocks noGrp="1"/>
          </p:cNvSpPr>
          <p:nvPr>
            <p:ph sz="half" idx="1"/>
          </p:nvPr>
        </p:nvSpPr>
        <p:spPr/>
        <p:txBody>
          <a:bodyPr>
            <a:normAutofit/>
          </a:bodyPr>
          <a:lstStyle/>
          <a:p>
            <a:r>
              <a:rPr lang="en-US" sz="1800" b="1" u="sng" dirty="0" smtClean="0"/>
              <a:t>Inverse of Sine: </a:t>
            </a:r>
          </a:p>
          <a:p>
            <a:r>
              <a:rPr lang="en-US" sz="1800" dirty="0" smtClean="0"/>
              <a:t>Interval [-</a:t>
            </a:r>
            <a:r>
              <a:rPr lang="el-GR" sz="1800" dirty="0" smtClean="0"/>
              <a:t>π</a:t>
            </a:r>
            <a:r>
              <a:rPr lang="en-US" sz="1800" dirty="0" smtClean="0"/>
              <a:t>/2,</a:t>
            </a:r>
            <a:r>
              <a:rPr lang="el-GR" sz="1800" dirty="0" smtClean="0"/>
              <a:t>π</a:t>
            </a:r>
            <a:r>
              <a:rPr lang="en-US" sz="1800" dirty="0" smtClean="0"/>
              <a:t>/2] such that sin y=x is the inverse sine or arcsine. </a:t>
            </a:r>
          </a:p>
          <a:p>
            <a:r>
              <a:rPr lang="en-US" sz="1800" dirty="0" smtClean="0"/>
              <a:t>Denoted </a:t>
            </a:r>
            <a:r>
              <a:rPr lang="en-US" sz="1800" dirty="0" smtClean="0"/>
              <a:t>sin^-</a:t>
            </a:r>
            <a:r>
              <a:rPr lang="en-US" sz="1800" dirty="0" smtClean="0"/>
              <a:t>1x or </a:t>
            </a:r>
            <a:r>
              <a:rPr lang="en-US" sz="1800" dirty="0" err="1" smtClean="0"/>
              <a:t>arcsin</a:t>
            </a:r>
            <a:r>
              <a:rPr lang="en-US" sz="1800" dirty="0" smtClean="0"/>
              <a:t> x</a:t>
            </a:r>
          </a:p>
          <a:p>
            <a:r>
              <a:rPr lang="en-US" sz="1800" dirty="0" smtClean="0"/>
              <a:t>Domain: sin </a:t>
            </a:r>
            <a:r>
              <a:rPr lang="en-US" sz="1800" baseline="30000" dirty="0" smtClean="0"/>
              <a:t>-1 </a:t>
            </a:r>
            <a:r>
              <a:rPr lang="en-US" sz="1800" baseline="30000" dirty="0" smtClean="0"/>
              <a:t> </a:t>
            </a:r>
            <a:r>
              <a:rPr lang="en-US" sz="1800" dirty="0" smtClean="0"/>
              <a:t> x is [-1,1] </a:t>
            </a:r>
            <a:endParaRPr lang="en-US" sz="1800" baseline="30000" dirty="0" smtClean="0"/>
          </a:p>
          <a:p>
            <a:r>
              <a:rPr lang="en-US" sz="1800" dirty="0" smtClean="0"/>
              <a:t>Range: [-</a:t>
            </a:r>
            <a:r>
              <a:rPr lang="el-GR" sz="1800" dirty="0" smtClean="0"/>
              <a:t>π</a:t>
            </a:r>
            <a:r>
              <a:rPr lang="en-US" sz="1800" dirty="0" smtClean="0"/>
              <a:t>/2,</a:t>
            </a:r>
            <a:r>
              <a:rPr lang="el-GR" sz="1800" dirty="0" smtClean="0"/>
              <a:t>π</a:t>
            </a:r>
            <a:r>
              <a:rPr lang="en-US" sz="1800" dirty="0" smtClean="0"/>
              <a:t>/2] </a:t>
            </a:r>
            <a:endParaRPr lang="en-US" sz="1800" dirty="0" smtClean="0"/>
          </a:p>
          <a:p>
            <a:pPr>
              <a:buNone/>
            </a:pPr>
            <a:endParaRPr lang="en-US" sz="1800" dirty="0" smtClean="0"/>
          </a:p>
          <a:p>
            <a:r>
              <a:rPr lang="en-US" sz="1800" b="1" u="sng" dirty="0" smtClean="0"/>
              <a:t>Inverse of Cosine: </a:t>
            </a:r>
          </a:p>
          <a:p>
            <a:r>
              <a:rPr lang="en-US" sz="1800" dirty="0" smtClean="0"/>
              <a:t>Interval [0,</a:t>
            </a:r>
            <a:r>
              <a:rPr lang="el-GR" sz="1800" dirty="0" smtClean="0"/>
              <a:t>π</a:t>
            </a:r>
            <a:r>
              <a:rPr lang="en-US" sz="1800" dirty="0" smtClean="0"/>
              <a:t>] such that </a:t>
            </a:r>
            <a:r>
              <a:rPr lang="en-US" sz="1800" dirty="0" err="1" smtClean="0"/>
              <a:t>cos</a:t>
            </a:r>
            <a:r>
              <a:rPr lang="en-US" sz="1800" dirty="0" smtClean="0"/>
              <a:t> y=x is the inverse cosine or arccosine </a:t>
            </a:r>
          </a:p>
          <a:p>
            <a:r>
              <a:rPr lang="en-US" sz="1800" dirty="0" smtClean="0"/>
              <a:t>Denoted cos</a:t>
            </a:r>
            <a:r>
              <a:rPr lang="en-US" sz="1800" baseline="30000" dirty="0" smtClean="0"/>
              <a:t>-1 </a:t>
            </a:r>
            <a:r>
              <a:rPr lang="en-US" sz="1800" dirty="0" smtClean="0"/>
              <a:t>x or arcos x</a:t>
            </a:r>
          </a:p>
          <a:p>
            <a:r>
              <a:rPr lang="en-US" sz="1800" dirty="0" smtClean="0"/>
              <a:t>Domain:  y=</a:t>
            </a:r>
            <a:r>
              <a:rPr lang="en-US" sz="1800" dirty="0" err="1" smtClean="0"/>
              <a:t>cos</a:t>
            </a:r>
            <a:r>
              <a:rPr lang="en-US" sz="1800" dirty="0" smtClean="0"/>
              <a:t>^-1 x is [-1,1] </a:t>
            </a:r>
          </a:p>
          <a:p>
            <a:r>
              <a:rPr lang="en-US" sz="1800" dirty="0" smtClean="0"/>
              <a:t>Range: [0,</a:t>
            </a:r>
            <a:r>
              <a:rPr lang="el-GR" sz="1800" dirty="0" smtClean="0"/>
              <a:t>π</a:t>
            </a:r>
            <a:r>
              <a:rPr lang="en-US" sz="1800" dirty="0" smtClean="0"/>
              <a:t>] </a:t>
            </a:r>
            <a:endParaRPr lang="en-US" sz="1800" dirty="0" smtClean="0"/>
          </a:p>
        </p:txBody>
      </p:sp>
      <p:sp>
        <p:nvSpPr>
          <p:cNvPr id="4" name="Content Placeholder 3"/>
          <p:cNvSpPr>
            <a:spLocks noGrp="1"/>
          </p:cNvSpPr>
          <p:nvPr>
            <p:ph sz="half" idx="2"/>
          </p:nvPr>
        </p:nvSpPr>
        <p:spPr/>
        <p:txBody>
          <a:bodyPr>
            <a:normAutofit/>
          </a:bodyPr>
          <a:lstStyle/>
          <a:p>
            <a:r>
              <a:rPr lang="en-US" sz="1800" b="1" u="sng" dirty="0" smtClean="0"/>
              <a:t>Inverse of Tangent </a:t>
            </a:r>
            <a:r>
              <a:rPr lang="en-US" sz="1800" b="1" u="sng" dirty="0" smtClean="0"/>
              <a:t>: </a:t>
            </a:r>
          </a:p>
          <a:p>
            <a:r>
              <a:rPr lang="en-US" sz="1800" dirty="0" smtClean="0"/>
              <a:t>Interval [-</a:t>
            </a:r>
            <a:r>
              <a:rPr lang="el-GR" sz="1800" dirty="0" smtClean="0"/>
              <a:t>π</a:t>
            </a:r>
            <a:r>
              <a:rPr lang="en-US" sz="1800" dirty="0" smtClean="0"/>
              <a:t>/2,</a:t>
            </a:r>
            <a:r>
              <a:rPr lang="el-GR" sz="1800" dirty="0" smtClean="0"/>
              <a:t>π</a:t>
            </a:r>
            <a:r>
              <a:rPr lang="en-US" sz="1800" dirty="0" smtClean="0"/>
              <a:t>/2] such that </a:t>
            </a:r>
            <a:r>
              <a:rPr lang="en-US" sz="1800" dirty="0" smtClean="0"/>
              <a:t>tan y=x </a:t>
            </a:r>
            <a:r>
              <a:rPr lang="en-US" sz="1800" dirty="0" smtClean="0"/>
              <a:t>is the inverse </a:t>
            </a:r>
            <a:r>
              <a:rPr lang="en-US" sz="1800" dirty="0" smtClean="0"/>
              <a:t>tangent or arctangent. </a:t>
            </a:r>
            <a:endParaRPr lang="en-US" sz="1800" dirty="0" smtClean="0"/>
          </a:p>
          <a:p>
            <a:r>
              <a:rPr lang="en-US" sz="1800" dirty="0" smtClean="0"/>
              <a:t>Denoted </a:t>
            </a:r>
            <a:r>
              <a:rPr lang="en-US" sz="1800" dirty="0" smtClean="0"/>
              <a:t>tan^-1x </a:t>
            </a:r>
            <a:r>
              <a:rPr lang="en-US" sz="1800" dirty="0" smtClean="0"/>
              <a:t>or </a:t>
            </a:r>
            <a:r>
              <a:rPr lang="en-US" sz="1800" dirty="0" err="1" smtClean="0"/>
              <a:t>arcsin</a:t>
            </a:r>
            <a:r>
              <a:rPr lang="en-US" sz="1800" dirty="0" smtClean="0"/>
              <a:t> x</a:t>
            </a:r>
          </a:p>
          <a:p>
            <a:r>
              <a:rPr lang="en-US" sz="1800" dirty="0" smtClean="0"/>
              <a:t>Domain: </a:t>
            </a:r>
            <a:r>
              <a:rPr lang="en-US" sz="1800" dirty="0" smtClean="0"/>
              <a:t>tan</a:t>
            </a:r>
            <a:r>
              <a:rPr lang="en-US" sz="1800" baseline="30000" dirty="0" smtClean="0"/>
              <a:t>-1  </a:t>
            </a:r>
            <a:r>
              <a:rPr lang="en-US" sz="1800" dirty="0" smtClean="0"/>
              <a:t> </a:t>
            </a:r>
            <a:r>
              <a:rPr lang="en-US" sz="1800" dirty="0" smtClean="0"/>
              <a:t>x is </a:t>
            </a:r>
            <a:r>
              <a:rPr lang="en-US" sz="1800" dirty="0" smtClean="0"/>
              <a:t>[-</a:t>
            </a:r>
            <a:r>
              <a:rPr lang="en-US" sz="1800" dirty="0" smtClean="0">
                <a:latin typeface="Bodoni MT Condensed"/>
              </a:rPr>
              <a:t>∞,∞] </a:t>
            </a:r>
            <a:endParaRPr lang="en-US" sz="1800" baseline="30000" dirty="0" smtClean="0"/>
          </a:p>
          <a:p>
            <a:r>
              <a:rPr lang="en-US" sz="1800" dirty="0" smtClean="0"/>
              <a:t>Range: [-</a:t>
            </a:r>
            <a:r>
              <a:rPr lang="el-GR" sz="1800" dirty="0" smtClean="0"/>
              <a:t>π</a:t>
            </a:r>
            <a:r>
              <a:rPr lang="en-US" sz="1800" dirty="0" smtClean="0"/>
              <a:t>/2,</a:t>
            </a:r>
            <a:r>
              <a:rPr lang="el-GR" sz="1800" dirty="0" smtClean="0"/>
              <a:t>π</a:t>
            </a:r>
            <a:r>
              <a:rPr lang="en-US" sz="1800" dirty="0" smtClean="0"/>
              <a:t>/2] </a:t>
            </a:r>
          </a:p>
          <a:p>
            <a:endParaRPr lang="en-US" sz="1800" dirty="0" smtClean="0"/>
          </a:p>
        </p:txBody>
      </p:sp>
      <p:pic>
        <p:nvPicPr>
          <p:cNvPr id="19460" name="Picture 4" descr="$$\sin^{-1} (-1) = -\dfrac{\pi}{2}, \quad\hbox{since}\quad \sin \left(-\dfrac{\pi}{2}\right) = -1.$$"/>
          <p:cNvPicPr>
            <a:picLocks noChangeAspect="1" noChangeArrowheads="1"/>
          </p:cNvPicPr>
          <p:nvPr/>
        </p:nvPicPr>
        <p:blipFill>
          <a:blip r:embed="rId2" cstate="print"/>
          <a:srcRect/>
          <a:stretch>
            <a:fillRect/>
          </a:stretch>
        </p:blipFill>
        <p:spPr bwMode="auto">
          <a:xfrm>
            <a:off x="4572000" y="4648200"/>
            <a:ext cx="4214799" cy="457200"/>
          </a:xfrm>
          <a:prstGeom prst="rect">
            <a:avLst/>
          </a:prstGeom>
          <a:noFill/>
        </p:spPr>
      </p:pic>
      <p:pic>
        <p:nvPicPr>
          <p:cNvPr id="19458" name="Picture 2" descr="$$\arcsin \dfrac{1}{2} = \dfrac{\pi}{6}, \quad\hbox{since}\quad \sin \dfrac{\pi}{6} = \dfrac{1}{2}.$$"/>
          <p:cNvPicPr>
            <a:picLocks noChangeAspect="1" noChangeArrowheads="1"/>
          </p:cNvPicPr>
          <p:nvPr/>
        </p:nvPicPr>
        <p:blipFill>
          <a:blip r:embed="rId3" cstate="print"/>
          <a:srcRect/>
          <a:stretch>
            <a:fillRect/>
          </a:stretch>
        </p:blipFill>
        <p:spPr bwMode="auto">
          <a:xfrm>
            <a:off x="4648200" y="4267200"/>
            <a:ext cx="3119718" cy="457200"/>
          </a:xfrm>
          <a:prstGeom prst="rect">
            <a:avLst/>
          </a:prstGeom>
          <a:noFill/>
        </p:spPr>
      </p:pic>
      <p:pic>
        <p:nvPicPr>
          <p:cNvPr id="19462" name="Picture 6" descr="$$\tan^{-1} 1 = \dfrac{\pi}{4}, \quad\hbox{since}\quad \tan \dfrac{\pi}{4} = 1.$$"/>
          <p:cNvPicPr>
            <a:picLocks noChangeAspect="1" noChangeArrowheads="1"/>
          </p:cNvPicPr>
          <p:nvPr/>
        </p:nvPicPr>
        <p:blipFill>
          <a:blip r:embed="rId4" cstate="print"/>
          <a:srcRect/>
          <a:stretch>
            <a:fillRect/>
          </a:stretch>
        </p:blipFill>
        <p:spPr bwMode="auto">
          <a:xfrm>
            <a:off x="4495800" y="5410200"/>
            <a:ext cx="3888658" cy="533400"/>
          </a:xfrm>
          <a:prstGeom prst="rect">
            <a:avLst/>
          </a:prstGeom>
          <a:noFill/>
        </p:spPr>
      </p:pic>
      <p:pic>
        <p:nvPicPr>
          <p:cNvPr id="19464" name="Picture 8" descr="$$\cos^{-1} \left(-\dfrac{1}{2}\right) = \dfrac{2\pi}{3}, \quad\hbox{since}\quad \cos \dfrac{2\pi}{3} = -\dfrac{1}{2}. \quad\halmos$$"/>
          <p:cNvPicPr>
            <a:picLocks noChangeAspect="1" noChangeArrowheads="1"/>
          </p:cNvPicPr>
          <p:nvPr/>
        </p:nvPicPr>
        <p:blipFill>
          <a:blip r:embed="rId5" cstate="print"/>
          <a:srcRect/>
          <a:stretch>
            <a:fillRect/>
          </a:stretch>
        </p:blipFill>
        <p:spPr bwMode="auto">
          <a:xfrm>
            <a:off x="4572000" y="5867400"/>
            <a:ext cx="4200514" cy="533400"/>
          </a:xfrm>
          <a:prstGeom prst="rect">
            <a:avLst/>
          </a:prstGeom>
          <a:noFill/>
        </p:spPr>
      </p:pic>
      <p:sp>
        <p:nvSpPr>
          <p:cNvPr id="10" name="Rectangle 9"/>
          <p:cNvSpPr/>
          <p:nvPr/>
        </p:nvSpPr>
        <p:spPr>
          <a:xfrm>
            <a:off x="8534400" y="5943600"/>
            <a:ext cx="304800" cy="533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4419600" y="5105400"/>
            <a:ext cx="762000" cy="369332"/>
          </a:xfrm>
          <a:prstGeom prst="rect">
            <a:avLst/>
          </a:prstGeom>
          <a:noFill/>
        </p:spPr>
        <p:txBody>
          <a:bodyPr wrap="square" rtlCol="0">
            <a:spAutoFit/>
          </a:bodyPr>
          <a:lstStyle/>
          <a:p>
            <a:r>
              <a:rPr lang="en-US" dirty="0" smtClean="0"/>
              <a:t>Ex #2</a:t>
            </a:r>
            <a:endParaRPr lang="en-US" dirty="0"/>
          </a:p>
        </p:txBody>
      </p:sp>
      <p:sp>
        <p:nvSpPr>
          <p:cNvPr id="12" name="TextBox 11"/>
          <p:cNvSpPr txBox="1"/>
          <p:nvPr/>
        </p:nvSpPr>
        <p:spPr>
          <a:xfrm>
            <a:off x="4495800" y="3886200"/>
            <a:ext cx="762000" cy="369332"/>
          </a:xfrm>
          <a:prstGeom prst="rect">
            <a:avLst/>
          </a:prstGeom>
          <a:noFill/>
        </p:spPr>
        <p:txBody>
          <a:bodyPr wrap="square" rtlCol="0">
            <a:spAutoFit/>
          </a:bodyPr>
          <a:lstStyle/>
          <a:p>
            <a:r>
              <a:rPr lang="en-US" dirty="0" smtClean="0"/>
              <a:t>Ex #1</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diagram for problem 2"/>
          <p:cNvPicPr>
            <a:picLocks noChangeAspect="1" noChangeArrowheads="1"/>
          </p:cNvPicPr>
          <p:nvPr/>
        </p:nvPicPr>
        <p:blipFill>
          <a:blip r:embed="rId2" cstate="print"/>
          <a:srcRect/>
          <a:stretch>
            <a:fillRect/>
          </a:stretch>
        </p:blipFill>
        <p:spPr bwMode="auto">
          <a:xfrm>
            <a:off x="5867400" y="304800"/>
            <a:ext cx="3619500" cy="3381375"/>
          </a:xfrm>
          <a:prstGeom prst="rect">
            <a:avLst/>
          </a:prstGeom>
          <a:noFill/>
        </p:spPr>
      </p:pic>
      <p:sp>
        <p:nvSpPr>
          <p:cNvPr id="2" name="Title 1"/>
          <p:cNvSpPr>
            <a:spLocks noGrp="1"/>
          </p:cNvSpPr>
          <p:nvPr>
            <p:ph type="title"/>
          </p:nvPr>
        </p:nvSpPr>
        <p:spPr/>
        <p:txBody>
          <a:bodyPr/>
          <a:lstStyle/>
          <a:p>
            <a:r>
              <a:rPr lang="en-US" dirty="0" smtClean="0"/>
              <a:t>Application Problems</a:t>
            </a:r>
            <a:endParaRPr lang="en-US" dirty="0"/>
          </a:p>
        </p:txBody>
      </p:sp>
      <p:sp>
        <p:nvSpPr>
          <p:cNvPr id="3" name="Content Placeholder 2"/>
          <p:cNvSpPr>
            <a:spLocks noGrp="1"/>
          </p:cNvSpPr>
          <p:nvPr>
            <p:ph sz="half" idx="1"/>
          </p:nvPr>
        </p:nvSpPr>
        <p:spPr>
          <a:xfrm>
            <a:off x="304800" y="1981200"/>
            <a:ext cx="4038600" cy="4434840"/>
          </a:xfrm>
        </p:spPr>
        <p:txBody>
          <a:bodyPr>
            <a:normAutofit/>
          </a:bodyPr>
          <a:lstStyle/>
          <a:p>
            <a:r>
              <a:rPr lang="en-US" sz="2100" dirty="0" smtClean="0"/>
              <a:t>Problem:</a:t>
            </a:r>
          </a:p>
          <a:p>
            <a:r>
              <a:rPr lang="en-US" sz="1800" dirty="0" smtClean="0"/>
              <a:t>The angle of elevation of a hot air balloon, climbing vertically, changes from 25 degrees at 10:00 am to 60 degrees at 10:02 am. The point of observation of the angle of elevation is situated 300 meters away from the take off point. What is the upward speed, assumed constant, of the balloon? </a:t>
            </a:r>
            <a:r>
              <a:rPr lang="en-US" sz="1800" dirty="0" smtClean="0"/>
              <a:t>Give the answer in meters per second and round to two decimal places.</a:t>
            </a:r>
            <a:r>
              <a:rPr lang="en-US" sz="1900" dirty="0" smtClean="0"/>
              <a:t> </a:t>
            </a:r>
            <a:r>
              <a:rPr lang="en-US" dirty="0" smtClean="0"/>
              <a:t/>
            </a:r>
            <a:br>
              <a:rPr lang="en-US" dirty="0" smtClean="0"/>
            </a:br>
            <a:endParaRPr lang="en-US" dirty="0"/>
          </a:p>
        </p:txBody>
      </p:sp>
      <p:sp>
        <p:nvSpPr>
          <p:cNvPr id="6" name="Rectangle 5"/>
          <p:cNvSpPr/>
          <p:nvPr/>
        </p:nvSpPr>
        <p:spPr>
          <a:xfrm>
            <a:off x="6096000" y="3962400"/>
            <a:ext cx="2133600" cy="6096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7" name="Content Placeholder 2"/>
          <p:cNvSpPr>
            <a:spLocks noGrp="1"/>
          </p:cNvSpPr>
          <p:nvPr>
            <p:ph sz="half" idx="1"/>
          </p:nvPr>
        </p:nvSpPr>
        <p:spPr>
          <a:xfrm>
            <a:off x="4191000" y="2423160"/>
            <a:ext cx="4038600" cy="4434840"/>
          </a:xfrm>
        </p:spPr>
        <p:txBody>
          <a:bodyPr>
            <a:normAutofit fontScale="32500" lnSpcReduction="20000"/>
          </a:bodyPr>
          <a:lstStyle/>
          <a:p>
            <a:r>
              <a:rPr lang="en-US" sz="3700" dirty="0" smtClean="0"/>
              <a:t>Use the tangent to write </a:t>
            </a:r>
            <a:br>
              <a:rPr lang="en-US" sz="3700" dirty="0" smtClean="0"/>
            </a:br>
            <a:r>
              <a:rPr lang="en-US" sz="3700" dirty="0" smtClean="0"/>
              <a:t/>
            </a:r>
            <a:br>
              <a:rPr lang="en-US" sz="3700" dirty="0" smtClean="0"/>
            </a:br>
            <a:r>
              <a:rPr lang="en-US" sz="3700" dirty="0" smtClean="0"/>
              <a:t>tan(25</a:t>
            </a:r>
            <a:r>
              <a:rPr lang="en-US" sz="3700" baseline="30000" dirty="0" smtClean="0"/>
              <a:t>o</a:t>
            </a:r>
            <a:r>
              <a:rPr lang="en-US" sz="3700" dirty="0" smtClean="0"/>
              <a:t>) = h1 / 300 </a:t>
            </a:r>
            <a:br>
              <a:rPr lang="en-US" sz="3700" dirty="0" smtClean="0"/>
            </a:br>
            <a:r>
              <a:rPr lang="en-US" sz="3700" dirty="0" smtClean="0"/>
              <a:t>and </a:t>
            </a:r>
            <a:br>
              <a:rPr lang="en-US" sz="3700" dirty="0" smtClean="0"/>
            </a:br>
            <a:r>
              <a:rPr lang="en-US" sz="3700" dirty="0" smtClean="0"/>
              <a:t>tan(60</a:t>
            </a:r>
            <a:r>
              <a:rPr lang="en-US" sz="3700" baseline="30000" dirty="0" smtClean="0"/>
              <a:t>o</a:t>
            </a:r>
            <a:r>
              <a:rPr lang="en-US" sz="3700" dirty="0" smtClean="0"/>
              <a:t>) = (h1 + h2) / 300 </a:t>
            </a:r>
            <a:br>
              <a:rPr lang="en-US" sz="3700" dirty="0" smtClean="0"/>
            </a:br>
            <a:r>
              <a:rPr lang="en-US" sz="3700" dirty="0" smtClean="0"/>
              <a:t/>
            </a:r>
            <a:br>
              <a:rPr lang="en-US" sz="3700" dirty="0" smtClean="0"/>
            </a:br>
            <a:endParaRPr lang="en-US" sz="3700" dirty="0" smtClean="0"/>
          </a:p>
          <a:p>
            <a:r>
              <a:rPr lang="en-US" sz="3700" dirty="0" smtClean="0"/>
              <a:t>Solve for h1 and h2 </a:t>
            </a:r>
            <a:br>
              <a:rPr lang="en-US" sz="3700" dirty="0" smtClean="0"/>
            </a:br>
            <a:r>
              <a:rPr lang="en-US" sz="3700" dirty="0" smtClean="0"/>
              <a:t/>
            </a:r>
            <a:br>
              <a:rPr lang="en-US" sz="3700" dirty="0" smtClean="0"/>
            </a:br>
            <a:r>
              <a:rPr lang="en-US" sz="3700" dirty="0" smtClean="0"/>
              <a:t>h1 = 300 tan(tan(25</a:t>
            </a:r>
            <a:r>
              <a:rPr lang="en-US" sz="3700" baseline="30000" dirty="0" smtClean="0"/>
              <a:t>o</a:t>
            </a:r>
            <a:r>
              <a:rPr lang="en-US" sz="3700" dirty="0" smtClean="0"/>
              <a:t>)) </a:t>
            </a:r>
            <a:br>
              <a:rPr lang="en-US" sz="3700" dirty="0" smtClean="0"/>
            </a:br>
            <a:r>
              <a:rPr lang="en-US" sz="3700" dirty="0" smtClean="0"/>
              <a:t>and </a:t>
            </a:r>
            <a:br>
              <a:rPr lang="en-US" sz="3700" dirty="0" smtClean="0"/>
            </a:br>
            <a:r>
              <a:rPr lang="en-US" sz="3700" dirty="0" smtClean="0"/>
              <a:t>h1 + h2 = 300 tan(60</a:t>
            </a:r>
            <a:r>
              <a:rPr lang="en-US" sz="3700" baseline="30000" dirty="0" smtClean="0"/>
              <a:t>o</a:t>
            </a:r>
            <a:r>
              <a:rPr lang="en-US" sz="3700" dirty="0" smtClean="0"/>
              <a:t>) </a:t>
            </a:r>
            <a:br>
              <a:rPr lang="en-US" sz="3700" dirty="0" smtClean="0"/>
            </a:br>
            <a:r>
              <a:rPr lang="en-US" sz="3700" dirty="0" smtClean="0"/>
              <a:t/>
            </a:r>
            <a:br>
              <a:rPr lang="en-US" sz="3700" dirty="0" smtClean="0"/>
            </a:br>
            <a:endParaRPr lang="en-US" sz="3700" dirty="0" smtClean="0"/>
          </a:p>
          <a:p>
            <a:r>
              <a:rPr lang="en-US" sz="3700" dirty="0" smtClean="0"/>
              <a:t>Use the last two equations to find h2 </a:t>
            </a:r>
            <a:br>
              <a:rPr lang="en-US" sz="3700" dirty="0" smtClean="0"/>
            </a:br>
            <a:r>
              <a:rPr lang="en-US" sz="3700" dirty="0" smtClean="0"/>
              <a:t/>
            </a:r>
            <a:br>
              <a:rPr lang="en-US" sz="3700" dirty="0" smtClean="0"/>
            </a:br>
            <a:r>
              <a:rPr lang="en-US" sz="3700" dirty="0" smtClean="0"/>
              <a:t>h2</a:t>
            </a:r>
            <a:r>
              <a:rPr lang="en-US" sz="3700" dirty="0" smtClean="0"/>
              <a:t> = 300 [ tan(60</a:t>
            </a:r>
            <a:r>
              <a:rPr lang="en-US" sz="3700" baseline="30000" dirty="0" smtClean="0"/>
              <a:t>o</a:t>
            </a:r>
            <a:r>
              <a:rPr lang="en-US" sz="3700" dirty="0" smtClean="0"/>
              <a:t>) - tan(25</a:t>
            </a:r>
            <a:r>
              <a:rPr lang="en-US" sz="3700" baseline="30000" dirty="0" smtClean="0"/>
              <a:t>o</a:t>
            </a:r>
            <a:r>
              <a:rPr lang="en-US" sz="3700" dirty="0" smtClean="0"/>
              <a:t>) ] </a:t>
            </a:r>
            <a:br>
              <a:rPr lang="en-US" sz="3700" dirty="0" smtClean="0"/>
            </a:br>
            <a:r>
              <a:rPr lang="en-US" sz="3700" dirty="0" smtClean="0"/>
              <a:t/>
            </a:r>
            <a:br>
              <a:rPr lang="en-US" sz="3700" dirty="0" smtClean="0"/>
            </a:br>
            <a:endParaRPr lang="en-US" sz="3700" dirty="0" smtClean="0"/>
          </a:p>
          <a:p>
            <a:r>
              <a:rPr lang="en-US" sz="3700" dirty="0" smtClean="0"/>
              <a:t>If it takes the balloon 2 minutes (10:00 to 10:02) to climb h2, the </a:t>
            </a:r>
            <a:r>
              <a:rPr lang="en-US" sz="3700" dirty="0" smtClean="0"/>
              <a:t>upward </a:t>
            </a:r>
            <a:r>
              <a:rPr lang="en-US" sz="3700" dirty="0" smtClean="0"/>
              <a:t>speed S is given by </a:t>
            </a:r>
            <a:br>
              <a:rPr lang="en-US" sz="3700" dirty="0" smtClean="0"/>
            </a:br>
            <a:r>
              <a:rPr lang="en-US" sz="3700" dirty="0" smtClean="0"/>
              <a:t/>
            </a:r>
            <a:br>
              <a:rPr lang="en-US" sz="3700" dirty="0" smtClean="0"/>
            </a:br>
            <a:r>
              <a:rPr lang="en-US" sz="3700" dirty="0" smtClean="0"/>
              <a:t>S = h2 / 2 minutes </a:t>
            </a:r>
            <a:br>
              <a:rPr lang="en-US" sz="3700" dirty="0" smtClean="0"/>
            </a:br>
            <a:r>
              <a:rPr lang="en-US" sz="3700" dirty="0" smtClean="0"/>
              <a:t/>
            </a:r>
            <a:br>
              <a:rPr lang="en-US" sz="3700" dirty="0" smtClean="0"/>
            </a:br>
            <a:r>
              <a:rPr lang="en-US" sz="3700" dirty="0" smtClean="0"/>
              <a:t>= 300 [ tan(60</a:t>
            </a:r>
            <a:r>
              <a:rPr lang="en-US" sz="3700" baseline="30000" dirty="0" smtClean="0"/>
              <a:t>o</a:t>
            </a:r>
            <a:r>
              <a:rPr lang="en-US" sz="3700" dirty="0" smtClean="0"/>
              <a:t>) - tan(25</a:t>
            </a:r>
            <a:r>
              <a:rPr lang="en-US" sz="3700" baseline="30000" dirty="0" smtClean="0"/>
              <a:t>o</a:t>
            </a:r>
            <a:r>
              <a:rPr lang="en-US" sz="3700" dirty="0" smtClean="0"/>
              <a:t>) ] / (2 * 60) = 3.16 m/sec </a:t>
            </a:r>
          </a:p>
          <a:p>
            <a:r>
              <a:rPr lang="en-US" dirty="0" smtClean="0"/>
              <a:t/>
            </a:r>
            <a:br>
              <a:rPr lang="en-US" dirty="0" smtClean="0"/>
            </a:b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216</TotalTime>
  <Words>629</Words>
  <Application>Microsoft Office PowerPoint</Application>
  <PresentationFormat>On-screen Show (4:3)</PresentationFormat>
  <Paragraphs>73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Flow</vt:lpstr>
      <vt:lpstr>Unit 2: Trigonometry  </vt:lpstr>
      <vt:lpstr>Graphing Sine Function </vt:lpstr>
      <vt:lpstr>Graphing Cosine Function </vt:lpstr>
      <vt:lpstr>Examples of Sine and Cosine Graphs</vt:lpstr>
      <vt:lpstr>Properties: Amplitude, Frequency, Period and Phase Shift</vt:lpstr>
      <vt:lpstr>Inverse of Trigonometric Functions</vt:lpstr>
      <vt:lpstr>Application Problems</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Trigonometry</dc:title>
  <dc:creator>Admin</dc:creator>
  <cp:lastModifiedBy>Admin</cp:lastModifiedBy>
  <cp:revision>26</cp:revision>
  <dcterms:created xsi:type="dcterms:W3CDTF">2013-05-29T01:19:33Z</dcterms:created>
  <dcterms:modified xsi:type="dcterms:W3CDTF">2013-05-29T04:55:37Z</dcterms:modified>
</cp:coreProperties>
</file>